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98" r:id="rId2"/>
    <p:sldId id="321" r:id="rId3"/>
    <p:sldId id="336" r:id="rId4"/>
    <p:sldId id="342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353" r:id="rId13"/>
    <p:sldId id="350" r:id="rId14"/>
    <p:sldId id="351" r:id="rId15"/>
    <p:sldId id="352" r:id="rId16"/>
    <p:sldId id="33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 Kurowski" initials="C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98B"/>
    <a:srgbClr val="00929D"/>
    <a:srgbClr val="004990"/>
    <a:srgbClr val="00ADEF"/>
    <a:srgbClr val="00949E"/>
    <a:srgbClr val="034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0" autoAdjust="0"/>
    <p:restoredTop sz="95097" autoAdjust="0"/>
  </p:normalViewPr>
  <p:slideViewPr>
    <p:cSldViewPr snapToGrid="0" snapToObjects="1">
      <p:cViewPr varScale="1">
        <p:scale>
          <a:sx n="80" d="100"/>
          <a:sy n="80" d="100"/>
        </p:scale>
        <p:origin x="835" y="48"/>
      </p:cViewPr>
      <p:guideLst>
        <p:guide pos="438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BF12E-417E-A443-9743-488B948F6D0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8157C-DC20-C545-93E4-165506B21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54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8157C-DC20-C545-93E4-165506B212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23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4883" y="2553619"/>
            <a:ext cx="5895279" cy="1458139"/>
          </a:xfrm>
        </p:spPr>
        <p:txBody>
          <a:bodyPr anchor="b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74883" y="4157831"/>
            <a:ext cx="5895279" cy="1038628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3049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876C57-4543-5547-918C-461A7CA608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221"/>
            <a:ext cx="12188051" cy="6855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E0C2B6-2E6E-6747-8F84-615A1E6852D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5CD3EC-704B-2C41-B38D-EC797D49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1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74BE7E-5EE8-9C40-8AD7-1F82413EA0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221"/>
            <a:ext cx="12188051" cy="685577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E0C2B6-2E6E-6747-8F84-615A1E6852D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5CD3EC-704B-2C41-B38D-EC797D49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79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54894506-E9CC-7C42-883E-DD5C54C413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221"/>
            <a:ext cx="12188051" cy="6855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768476"/>
            <a:ext cx="13691955" cy="44513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E0C2B6-2E6E-6747-8F84-615A1E6852D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5CD3EC-704B-2C41-B38D-EC797D49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1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538"/>
            <a:ext cx="12182976" cy="68529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E0C2B6-2E6E-6747-8F84-615A1E6852D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5CD3EC-704B-2C41-B38D-EC797D49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2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681C9836-502A-5442-817E-F31C6CC218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221"/>
            <a:ext cx="12188051" cy="6855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E0C2B6-2E6E-6747-8F84-615A1E6852D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5CD3EC-704B-2C41-B38D-EC797D49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7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>
            <a:extLst>
              <a:ext uri="{FF2B5EF4-FFF2-40B4-BE49-F238E27FC236}">
                <a16:creationId xmlns:a16="http://schemas.microsoft.com/office/drawing/2014/main" id="{CC568923-5179-C542-85D0-2191D6DC8D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221"/>
            <a:ext cx="12188051" cy="6855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E0C2B6-2E6E-6747-8F84-615A1E6852D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5CD3EC-704B-2C41-B38D-EC797D49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84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110"/>
            <a:ext cx="12188051" cy="6855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E0C2B6-2E6E-6747-8F84-615A1E6852D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5CD3EC-704B-2C41-B38D-EC797D49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42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F52E2D3-8529-8A42-B748-02A1F5AF66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221"/>
            <a:ext cx="12188051" cy="685577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E0C2B6-2E6E-6747-8F84-615A1E6852D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5CD3EC-704B-2C41-B38D-EC797D49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5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806729C6-D1B9-6249-98A6-0EB8A46B04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221"/>
            <a:ext cx="12188051" cy="6855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E0C2B6-2E6E-6747-8F84-615A1E6852D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5CD3EC-704B-2C41-B38D-EC797D49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F8ECFF5B-DD05-E048-8196-1C9BD61B9B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221"/>
            <a:ext cx="12188051" cy="6855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E0C2B6-2E6E-6747-8F84-615A1E6852D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5CD3EC-704B-2C41-B38D-EC797D49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8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365125"/>
            <a:ext cx="111215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1825625"/>
            <a:ext cx="111215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222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990"/>
          </a:solidFill>
          <a:latin typeface="Franklin Gothic Medium Cond" charset="0"/>
          <a:ea typeface="Franklin Gothic Medium Cond" charset="0"/>
          <a:cs typeface="Franklin Gothic Medium Con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Franklin Gothic Medium Cond" charset="0"/>
          <a:ea typeface="Franklin Gothic Medium Cond" charset="0"/>
          <a:cs typeface="Franklin Gothic Medium Con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Franklin Gothic Medium Cond" charset="0"/>
          <a:ea typeface="Franklin Gothic Medium Cond" charset="0"/>
          <a:cs typeface="Franklin Gothic Medium Con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Franklin Gothic Medium Cond" charset="0"/>
          <a:ea typeface="Franklin Gothic Medium Cond" charset="0"/>
          <a:cs typeface="Franklin Gothic Medium Con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Franklin Gothic Medium Cond" charset="0"/>
          <a:ea typeface="Franklin Gothic Medium Cond" charset="0"/>
          <a:cs typeface="Franklin Gothic Medium Con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Franklin Gothic Medium Cond" charset="0"/>
          <a:ea typeface="Franklin Gothic Medium Cond" charset="0"/>
          <a:cs typeface="Franklin Gothic Medium Con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302" userDrawn="1">
          <p15:clr>
            <a:srgbClr val="F26B43"/>
          </p15:clr>
        </p15:guide>
        <p15:guide id="3" pos="7365" userDrawn="1">
          <p15:clr>
            <a:srgbClr val="F26B43"/>
          </p15:clr>
        </p15:guide>
        <p15:guide id="4" orient="horz" pos="4015" userDrawn="1">
          <p15:clr>
            <a:srgbClr val="F26B43"/>
          </p15:clr>
        </p15:guide>
        <p15:guide id="5" pos="1059" userDrawn="1">
          <p15:clr>
            <a:srgbClr val="FBAE40"/>
          </p15:clr>
        </p15:guide>
        <p15:guide id="6" pos="3901" userDrawn="1">
          <p15:clr>
            <a:srgbClr val="FBAE40"/>
          </p15:clr>
        </p15:guide>
        <p15:guide id="7" pos="1190" userDrawn="1">
          <p15:clr>
            <a:srgbClr val="FBAE40"/>
          </p15:clr>
        </p15:guide>
        <p15:guide id="8" pos="1952" userDrawn="1">
          <p15:clr>
            <a:srgbClr val="FBAE40"/>
          </p15:clr>
        </p15:guide>
        <p15:guide id="9" pos="2096" userDrawn="1">
          <p15:clr>
            <a:srgbClr val="FBAE40"/>
          </p15:clr>
        </p15:guide>
        <p15:guide id="10" pos="2855" userDrawn="1">
          <p15:clr>
            <a:srgbClr val="FBAE40"/>
          </p15:clr>
        </p15:guide>
        <p15:guide id="11" pos="2999" userDrawn="1">
          <p15:clr>
            <a:srgbClr val="FBAE40"/>
          </p15:clr>
        </p15:guide>
        <p15:guide id="12" pos="3757" userDrawn="1">
          <p15:clr>
            <a:srgbClr val="FBAE40"/>
          </p15:clr>
        </p15:guide>
        <p15:guide id="13" pos="3829" userDrawn="1">
          <p15:clr>
            <a:srgbClr val="A4A3A4"/>
          </p15:clr>
        </p15:guide>
        <p15:guide id="14" pos="4655" userDrawn="1">
          <p15:clr>
            <a:srgbClr val="FBAE40"/>
          </p15:clr>
        </p15:guide>
        <p15:guide id="15" pos="4803" userDrawn="1">
          <p15:clr>
            <a:srgbClr val="FBAE40"/>
          </p15:clr>
        </p15:guide>
        <p15:guide id="16" pos="5552" userDrawn="1">
          <p15:clr>
            <a:srgbClr val="FBAE40"/>
          </p15:clr>
        </p15:guide>
        <p15:guide id="17" pos="5709" userDrawn="1">
          <p15:clr>
            <a:srgbClr val="FBAE40"/>
          </p15:clr>
        </p15:guide>
        <p15:guide id="18" pos="6459" userDrawn="1">
          <p15:clr>
            <a:srgbClr val="FBAE40"/>
          </p15:clr>
        </p15:guide>
        <p15:guide id="19" pos="6599" userDrawn="1">
          <p15:clr>
            <a:srgbClr val="FBAE40"/>
          </p15:clr>
        </p15:guide>
        <p15:guide id="20" orient="horz" pos="3524" userDrawn="1">
          <p15:clr>
            <a:srgbClr val="F26B43"/>
          </p15:clr>
        </p15:guide>
        <p15:guide id="21" orient="horz" pos="3189" userDrawn="1">
          <p15:clr>
            <a:srgbClr val="F26B43"/>
          </p15:clr>
        </p15:guide>
        <p15:guide id="22" orient="horz" pos="3049" userDrawn="1">
          <p15:clr>
            <a:srgbClr val="F26B43"/>
          </p15:clr>
        </p15:guide>
        <p15:guide id="23" orient="horz" pos="2711" userDrawn="1">
          <p15:clr>
            <a:srgbClr val="F26B43"/>
          </p15:clr>
        </p15:guide>
        <p15:guide id="24" orient="horz" pos="2571" userDrawn="1">
          <p15:clr>
            <a:srgbClr val="F26B43"/>
          </p15:clr>
        </p15:guide>
        <p15:guide id="25" orient="horz" pos="2228" userDrawn="1">
          <p15:clr>
            <a:srgbClr val="F26B43"/>
          </p15:clr>
        </p15:guide>
        <p15:guide id="26" orient="horz" pos="2156" userDrawn="1">
          <p15:clr>
            <a:srgbClr val="A4A3A4"/>
          </p15:clr>
        </p15:guide>
        <p15:guide id="27" orient="horz" pos="2084" userDrawn="1">
          <p15:clr>
            <a:srgbClr val="F26B43"/>
          </p15:clr>
        </p15:guide>
        <p15:guide id="28" orient="horz" pos="1741" userDrawn="1">
          <p15:clr>
            <a:srgbClr val="F26B43"/>
          </p15:clr>
        </p15:guide>
        <p15:guide id="29" orient="horz" pos="1601" userDrawn="1">
          <p15:clr>
            <a:srgbClr val="F26B43"/>
          </p15:clr>
        </p15:guide>
        <p15:guide id="30" orient="horz" pos="1266" userDrawn="1">
          <p15:clr>
            <a:srgbClr val="F26B43"/>
          </p15:clr>
        </p15:guide>
        <p15:guide id="31" orient="horz" pos="1114" userDrawn="1">
          <p15:clr>
            <a:srgbClr val="F26B43"/>
          </p15:clr>
        </p15:guide>
        <p15:guide id="32" orient="horz" pos="779" userDrawn="1">
          <p15:clr>
            <a:srgbClr val="F26B43"/>
          </p15:clr>
        </p15:guide>
        <p15:guide id="33" orient="horz" pos="6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srn.com/abstract=392676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nahim.zahur@queensu.ca" TargetMode="External"/><Relationship Id="rId2" Type="http://schemas.openxmlformats.org/officeDocument/2006/relationships/hyperlink" Target="mailto:xiaoluwang@umass.edu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srn.com/abstract=392676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133D526-8C25-5949-8F81-49859A92D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1558" y="1377253"/>
            <a:ext cx="5895279" cy="1730783"/>
          </a:xfrm>
        </p:spPr>
        <p:txBody>
          <a:bodyPr/>
          <a:lstStyle/>
          <a:p>
            <a:r>
              <a:rPr lang="en-US" dirty="0"/>
              <a:t>Procurement Institutions and Essential drug Supply in Low and Middle-Income Countries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AA502FF9-8105-F64A-A74B-60CBF2B356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6808" y="3749965"/>
            <a:ext cx="5969392" cy="2279359"/>
          </a:xfrm>
        </p:spPr>
        <p:txBody>
          <a:bodyPr>
            <a:normAutofit/>
          </a:bodyPr>
          <a:lstStyle/>
          <a:p>
            <a:r>
              <a:rPr lang="en-US" dirty="0"/>
              <a:t>Presenter: Lucy Xiaolu Wang, Ph.D. </a:t>
            </a:r>
          </a:p>
          <a:p>
            <a:r>
              <a:rPr lang="en-US" dirty="0"/>
              <a:t>(UMass Amherst; Max Planck Institute for</a:t>
            </a:r>
          </a:p>
          <a:p>
            <a:r>
              <a:rPr lang="en-US" dirty="0"/>
              <a:t>Innovation and Competition; CCHE Canada)</a:t>
            </a:r>
          </a:p>
          <a:p>
            <a:endParaRPr lang="en-US" sz="1800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coauthor: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Nahim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Bin Zahur (Queen’s U) 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  <a:p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106642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718C-1736-0AEF-12C8-F61CFD8C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procurement institution and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90711-118C-2A79-7856-2E1C16734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447799"/>
            <a:ext cx="11360150" cy="5305425"/>
          </a:xfrm>
        </p:spPr>
        <p:txBody>
          <a:bodyPr>
            <a:normAutofit/>
          </a:bodyPr>
          <a:lstStyle/>
          <a:p>
            <a:r>
              <a:rPr lang="en-US" dirty="0"/>
              <a:t>Panel-level: Prices lower with cross-country pooling (30-38% for PPM, 23% for UN)</a:t>
            </a:r>
          </a:p>
          <a:p>
            <a:r>
              <a:rPr lang="en-US" dirty="0"/>
              <a:t>Transaction-level: Transaction-level prices lower with cross-country pooling (17-20% for PPM, 10-13% for UN); significant but very small effect of buying in bulk</a:t>
            </a:r>
          </a:p>
          <a:p>
            <a:endParaRPr lang="en-US" sz="1000" dirty="0"/>
          </a:p>
          <a:p>
            <a:r>
              <a:rPr lang="en-US" b="1" dirty="0"/>
              <a:t>Cross-country pooling </a:t>
            </a:r>
            <a:r>
              <a:rPr lang="en-US" dirty="0"/>
              <a:t>reduces prices more for </a:t>
            </a:r>
            <a:r>
              <a:rPr lang="en-US" b="1" dirty="0"/>
              <a:t>older</a:t>
            </a:r>
            <a:r>
              <a:rPr lang="en-US" dirty="0"/>
              <a:t> drugs, but has similar price effects by patent status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500" dirty="0">
                <a:solidFill>
                  <a:schemeClr val="bg1">
                    <a:lumMod val="65000"/>
                  </a:schemeClr>
                </a:solidFill>
              </a:rPr>
              <a:t>(vs. Medicines Patent Pool reduces prices for patented drugs)</a:t>
            </a:r>
          </a:p>
          <a:p>
            <a:endParaRPr lang="en-US" sz="1000" dirty="0"/>
          </a:p>
          <a:p>
            <a:r>
              <a:rPr lang="en-US" dirty="0"/>
              <a:t>Pool </a:t>
            </a:r>
            <a:r>
              <a:rPr lang="en-US" b="1" dirty="0"/>
              <a:t>internationally</a:t>
            </a:r>
            <a:r>
              <a:rPr lang="en-US" dirty="0"/>
              <a:t> (cross-country) is most effective when: </a:t>
            </a:r>
          </a:p>
          <a:p>
            <a:pPr lvl="1"/>
            <a:r>
              <a:rPr lang="en-US" sz="2600" dirty="0"/>
              <a:t>(</a:t>
            </a:r>
            <a:r>
              <a:rPr lang="en-US" sz="2600" dirty="0" err="1"/>
              <a:t>i</a:t>
            </a:r>
            <a:r>
              <a:rPr lang="en-US" sz="2600" dirty="0"/>
              <a:t>) market is </a:t>
            </a:r>
            <a:r>
              <a:rPr lang="en-US" sz="2600" dirty="0">
                <a:solidFill>
                  <a:srgbClr val="C00000"/>
                </a:solidFill>
              </a:rPr>
              <a:t>more</a:t>
            </a:r>
            <a:r>
              <a:rPr lang="en-US" sz="2600" dirty="0"/>
              <a:t> concentrated (ii) buyers are </a:t>
            </a:r>
            <a:r>
              <a:rPr lang="en-US" sz="2600" dirty="0">
                <a:solidFill>
                  <a:srgbClr val="C00000"/>
                </a:solidFill>
              </a:rPr>
              <a:t>small</a:t>
            </a:r>
          </a:p>
          <a:p>
            <a:r>
              <a:rPr lang="en-US" dirty="0"/>
              <a:t>Pool </a:t>
            </a:r>
            <a:r>
              <a:rPr lang="en-US" b="1" dirty="0"/>
              <a:t>within-a-country</a:t>
            </a:r>
            <a:r>
              <a:rPr lang="en-US" dirty="0"/>
              <a:t> is most effective when: </a:t>
            </a:r>
          </a:p>
          <a:p>
            <a:pPr lvl="1"/>
            <a:r>
              <a:rPr lang="en-US" sz="2600" dirty="0"/>
              <a:t>(</a:t>
            </a:r>
            <a:r>
              <a:rPr lang="en-US" sz="2600" dirty="0" err="1"/>
              <a:t>i</a:t>
            </a:r>
            <a:r>
              <a:rPr lang="en-US" sz="2600" dirty="0"/>
              <a:t>) market is </a:t>
            </a:r>
            <a:r>
              <a:rPr lang="en-US" sz="2600" dirty="0">
                <a:solidFill>
                  <a:srgbClr val="1B498B"/>
                </a:solidFill>
              </a:rPr>
              <a:t>less</a:t>
            </a:r>
            <a:r>
              <a:rPr lang="en-US" sz="2600" dirty="0"/>
              <a:t> concentrated (ii) buyers are </a:t>
            </a:r>
            <a:r>
              <a:rPr lang="en-US" sz="2600" dirty="0">
                <a:solidFill>
                  <a:srgbClr val="1B498B"/>
                </a:solidFill>
              </a:rPr>
              <a:t>large</a:t>
            </a:r>
          </a:p>
        </p:txBody>
      </p:sp>
    </p:spTree>
    <p:extLst>
      <p:ext uri="{BB962C8B-B14F-4D97-AF65-F5344CB8AC3E}">
        <p14:creationId xmlns:p14="http://schemas.microsoft.com/office/powerpoint/2010/main" val="2885532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C9658-A551-7BA3-FA39-51717C30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Procurement institution and non-price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92BA3-A8BA-1E84-B963-FF084875C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247775"/>
            <a:ext cx="11341100" cy="5610225"/>
          </a:xfrm>
        </p:spPr>
        <p:txBody>
          <a:bodyPr>
            <a:normAutofit/>
          </a:bodyPr>
          <a:lstStyle/>
          <a:p>
            <a:r>
              <a:rPr lang="en-US" dirty="0"/>
              <a:t>Stockout of essential drugs is a major problem in LMICs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(e.g., </a:t>
            </a:r>
            <a:r>
              <a:rPr lang="en-US" sz="2600" dirty="0" err="1">
                <a:solidFill>
                  <a:schemeClr val="bg1">
                    <a:lumMod val="65000"/>
                  </a:schemeClr>
                </a:solidFill>
              </a:rPr>
              <a:t>Gallien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et al., 2017; Fitzpatrick, 2022)</a:t>
            </a:r>
          </a:p>
          <a:p>
            <a:r>
              <a:rPr lang="en-US" dirty="0"/>
              <a:t>Stockout risk can be increased by either lengthy </a:t>
            </a:r>
            <a:r>
              <a:rPr lang="en-US" i="1" dirty="0">
                <a:solidFill>
                  <a:schemeClr val="accent2"/>
                </a:solidFill>
              </a:rPr>
              <a:t>procurement lead time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or unexpected </a:t>
            </a:r>
            <a:r>
              <a:rPr lang="en-US" i="1" dirty="0">
                <a:solidFill>
                  <a:srgbClr val="92D050"/>
                </a:solidFill>
              </a:rPr>
              <a:t>delays</a:t>
            </a:r>
            <a:r>
              <a:rPr lang="en-US" dirty="0"/>
              <a:t> (or both)</a:t>
            </a:r>
          </a:p>
          <a:p>
            <a:pPr lvl="1"/>
            <a:r>
              <a:rPr lang="en-US" sz="2600" dirty="0">
                <a:solidFill>
                  <a:schemeClr val="accent2"/>
                </a:solidFill>
              </a:rPr>
              <a:t>Procurement lead time</a:t>
            </a:r>
            <a:r>
              <a:rPr lang="en-US" sz="2600" dirty="0"/>
              <a:t>: number of days between date of </a:t>
            </a:r>
            <a:r>
              <a:rPr lang="en-US" sz="2600" dirty="0">
                <a:solidFill>
                  <a:schemeClr val="accent2"/>
                </a:solidFill>
              </a:rPr>
              <a:t>order</a:t>
            </a:r>
            <a:r>
              <a:rPr lang="en-US" sz="2600" dirty="0"/>
              <a:t> and date of </a:t>
            </a:r>
            <a:r>
              <a:rPr lang="en-US" sz="2600" dirty="0">
                <a:solidFill>
                  <a:schemeClr val="accent2"/>
                </a:solidFill>
              </a:rPr>
              <a:t>delivery</a:t>
            </a:r>
          </a:p>
          <a:p>
            <a:pPr lvl="1"/>
            <a:r>
              <a:rPr lang="en-US" sz="2600" dirty="0">
                <a:solidFill>
                  <a:srgbClr val="92D050"/>
                </a:solidFill>
              </a:rPr>
              <a:t>Delay</a:t>
            </a:r>
            <a:r>
              <a:rPr lang="en-US" sz="2600" dirty="0"/>
              <a:t>: indicates whether the </a:t>
            </a:r>
            <a:r>
              <a:rPr lang="en-US" sz="2600" dirty="0">
                <a:solidFill>
                  <a:srgbClr val="92D050"/>
                </a:solidFill>
              </a:rPr>
              <a:t>actual</a:t>
            </a:r>
            <a:r>
              <a:rPr lang="en-US" sz="2600" dirty="0"/>
              <a:t> delivery date was </a:t>
            </a:r>
            <a:r>
              <a:rPr lang="en-US" sz="2600" dirty="0">
                <a:solidFill>
                  <a:srgbClr val="92D050"/>
                </a:solidFill>
              </a:rPr>
              <a:t>after</a:t>
            </a:r>
            <a:r>
              <a:rPr lang="en-US" sz="2600" dirty="0"/>
              <a:t> the </a:t>
            </a:r>
            <a:r>
              <a:rPr lang="en-US" sz="2600" dirty="0">
                <a:solidFill>
                  <a:srgbClr val="92D050"/>
                </a:solidFill>
              </a:rPr>
              <a:t>scheduled</a:t>
            </a:r>
            <a:r>
              <a:rPr lang="en-US" sz="2600" dirty="0"/>
              <a:t> delivery date</a:t>
            </a:r>
          </a:p>
          <a:p>
            <a:r>
              <a:rPr lang="en-US" dirty="0"/>
              <a:t>We test how these delivery outcomes vary by procurement institutions</a:t>
            </a:r>
          </a:p>
          <a:p>
            <a:endParaRPr lang="en-US" sz="1000" dirty="0"/>
          </a:p>
          <a:p>
            <a:r>
              <a:rPr lang="en-US" dirty="0"/>
              <a:t>Although shipments are 26-28% less likely to be delayed, procurement lead time is substantially longer for PPM (by 105 - 114 days); not so for CMS (transaction level)</a:t>
            </a:r>
          </a:p>
          <a:p>
            <a:endParaRPr lang="en-US" sz="1000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 significant differences in % of patented or older drugs purchased</a:t>
            </a:r>
          </a:p>
        </p:txBody>
      </p:sp>
    </p:spTree>
    <p:extLst>
      <p:ext uri="{BB962C8B-B14F-4D97-AF65-F5344CB8AC3E}">
        <p14:creationId xmlns:p14="http://schemas.microsoft.com/office/powerpoint/2010/main" val="2488165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4F78-AF39-7FD0-BB56-DB74F447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of trade-offs and potential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E8434-F961-018E-FB19-CB21D1425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261241"/>
            <a:ext cx="11121560" cy="4958585"/>
          </a:xfrm>
        </p:spPr>
        <p:txBody>
          <a:bodyPr/>
          <a:lstStyle/>
          <a:p>
            <a:r>
              <a:rPr lang="en-US" dirty="0"/>
              <a:t>Why do not all countries use intl. pooling (PPM/UN)?</a:t>
            </a:r>
          </a:p>
          <a:p>
            <a:endParaRPr lang="en-US" sz="1000" dirty="0"/>
          </a:p>
          <a:p>
            <a:r>
              <a:rPr lang="en-US" dirty="0"/>
              <a:t>Not all products are </a:t>
            </a:r>
            <a:r>
              <a:rPr lang="en-US" dirty="0">
                <a:solidFill>
                  <a:schemeClr val="accent2"/>
                </a:solidFill>
              </a:rPr>
              <a:t>available</a:t>
            </a:r>
            <a:r>
              <a:rPr lang="en-US" dirty="0"/>
              <a:t> via intl. pooling each year</a:t>
            </a:r>
          </a:p>
          <a:p>
            <a:pPr lvl="1"/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PPM coverage: 80+% for ARVs and 30% for non-ARVs</a:t>
            </a:r>
          </a:p>
          <a:p>
            <a:pPr lvl="1"/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UN coverage: about 60% for ARVs and 20% for non-ARVs</a:t>
            </a:r>
          </a:p>
          <a:p>
            <a:pPr lvl="1"/>
            <a:endParaRPr lang="en-US" sz="1000" dirty="0"/>
          </a:p>
          <a:p>
            <a:r>
              <a:rPr lang="en-US" dirty="0"/>
              <a:t>PPM requires </a:t>
            </a:r>
            <a:r>
              <a:rPr lang="en-US" dirty="0">
                <a:solidFill>
                  <a:schemeClr val="accent2"/>
                </a:solidFill>
              </a:rPr>
              <a:t>advanced planning </a:t>
            </a:r>
            <a:r>
              <a:rPr lang="en-US" dirty="0"/>
              <a:t>that differs by product, with the lead time often longer for low-volume products</a:t>
            </a:r>
          </a:p>
          <a:p>
            <a:endParaRPr lang="en-US" sz="1000" dirty="0"/>
          </a:p>
          <a:p>
            <a:r>
              <a:rPr lang="en-US" dirty="0"/>
              <a:t>Some countries may want to </a:t>
            </a:r>
            <a:r>
              <a:rPr lang="en-US" dirty="0">
                <a:solidFill>
                  <a:schemeClr val="accent2"/>
                </a:solidFill>
              </a:rPr>
              <a:t>develop</a:t>
            </a:r>
            <a:r>
              <a:rPr lang="en-US" dirty="0"/>
              <a:t> their </a:t>
            </a:r>
            <a:r>
              <a:rPr lang="en-US" dirty="0">
                <a:solidFill>
                  <a:schemeClr val="accent2"/>
                </a:solidFill>
              </a:rPr>
              <a:t>own domestic procurement institutions</a:t>
            </a:r>
            <a:r>
              <a:rPr lang="en-US" dirty="0"/>
              <a:t> and enhance supply-chain management</a:t>
            </a:r>
          </a:p>
          <a:p>
            <a:pPr lvl="1"/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supply chain security during emergencies or political disruption</a:t>
            </a:r>
          </a:p>
        </p:txBody>
      </p:sp>
    </p:spTree>
    <p:extLst>
      <p:ext uri="{BB962C8B-B14F-4D97-AF65-F5344CB8AC3E}">
        <p14:creationId xmlns:p14="http://schemas.microsoft.com/office/powerpoint/2010/main" val="226118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4808-BE69-79FB-A89A-73052D1F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empirical strategies to strengthen the causality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A25DAA-0472-0792-9313-78768E3338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6" y="1266825"/>
                <a:ext cx="11207750" cy="522605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Instrumental variable </a:t>
                </a:r>
                <a:r>
                  <a:rPr lang="en-US" dirty="0"/>
                  <a:t>approach</a:t>
                </a:r>
              </a:p>
              <a:p>
                <a:pPr lvl="1"/>
                <a:r>
                  <a:rPr lang="en-US" sz="2600" dirty="0"/>
                  <a:t>Concern addressed: learning-by-doing and correlated demand shocks can lead to selection in different direction (with ambiguous potential biases in OLS estimates)</a:t>
                </a:r>
              </a:p>
              <a:p>
                <a:pPr lvl="1"/>
                <a:r>
                  <a:rPr lang="en-US" sz="2600" dirty="0"/>
                  <a:t>IV results are very similar to baseline results</a:t>
                </a:r>
              </a:p>
              <a:p>
                <a:pPr lvl="1"/>
                <a:endParaRPr lang="en-US" sz="1000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Altonji-Elder-Taber-Oster </a:t>
                </a:r>
                <a:r>
                  <a:rPr lang="en-US" dirty="0"/>
                  <a:t>(AET-O) method: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600" dirty="0"/>
                  <a:t> </a:t>
                </a:r>
                <a:r>
                  <a:rPr lang="en-US" dirty="0"/>
                  <a:t>bounds</a:t>
                </a:r>
              </a:p>
              <a:p>
                <a:pPr lvl="1"/>
                <a:r>
                  <a:rPr lang="en-US" sz="2600" dirty="0"/>
                  <a:t>Concern addressed: </a:t>
                </a:r>
                <a:r>
                  <a:rPr lang="en-US" sz="2600" dirty="0" err="1"/>
                  <a:t>unobservables</a:t>
                </a:r>
                <a:r>
                  <a:rPr lang="en-US" sz="2600" dirty="0"/>
                  <a:t> matter (omitted variable bias)</a:t>
                </a:r>
              </a:p>
              <a:p>
                <a:pPr lvl="1"/>
                <a:r>
                  <a:rPr lang="en-US" sz="2600" dirty="0"/>
                  <a:t>Tight bounds, suggesting limited selection on observables</a:t>
                </a:r>
              </a:p>
              <a:p>
                <a:pPr lvl="1"/>
                <a:endParaRPr lang="en-US" sz="1000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Reduced form demand estimation </a:t>
                </a:r>
                <a:r>
                  <a:rPr lang="en-US" dirty="0"/>
                  <a:t>à la Dubois et al. (2021)</a:t>
                </a:r>
              </a:p>
              <a:p>
                <a:pPr lvl="1"/>
                <a:r>
                  <a:rPr lang="en-US" sz="2600" dirty="0"/>
                  <a:t>Concern addressed: estimation reflects demand elasticities</a:t>
                </a:r>
              </a:p>
              <a:p>
                <a:pPr lvl="1"/>
                <a:r>
                  <a:rPr lang="en-US" sz="2600" dirty="0"/>
                  <a:t>Results not driven by differences in demand elasticity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A25DAA-0472-0792-9313-78768E3338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6" y="1266825"/>
                <a:ext cx="11207750" cy="5226050"/>
              </a:xfrm>
              <a:blipFill>
                <a:blip r:embed="rId2"/>
                <a:stretch>
                  <a:fillRect l="-979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1686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A8B67-CBDB-F1DD-1F09-D53A5EEB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65125"/>
            <a:ext cx="11121560" cy="754227"/>
          </a:xfrm>
        </p:spPr>
        <p:txBody>
          <a:bodyPr/>
          <a:lstStyle/>
          <a:p>
            <a:r>
              <a:rPr lang="en-US" dirty="0"/>
              <a:t>Other institutional factors &amp; management practices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435CF3-4572-99A3-C211-FBD46D67F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362" y="1266825"/>
            <a:ext cx="11407774" cy="5354692"/>
          </a:xfrm>
        </p:spPr>
        <p:txBody>
          <a:bodyPr>
            <a:normAutofit/>
          </a:bodyPr>
          <a:lstStyle/>
          <a:p>
            <a:r>
              <a:rPr lang="en-US" dirty="0"/>
              <a:t>The estimates on procurement institutions remain similar when we further account for </a:t>
            </a:r>
            <a:r>
              <a:rPr lang="en-US" dirty="0">
                <a:solidFill>
                  <a:schemeClr val="accent2"/>
                </a:solidFill>
              </a:rPr>
              <a:t>other institutional aspects</a:t>
            </a:r>
            <a:r>
              <a:rPr lang="en-US" dirty="0"/>
              <a:t>:</a:t>
            </a:r>
          </a:p>
          <a:p>
            <a:pPr lvl="1"/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the role of other large buyers (i.e., PEPFAR)</a:t>
            </a:r>
          </a:p>
          <a:p>
            <a:pPr lvl="1"/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ceiling or reference prices provided by CHAI</a:t>
            </a:r>
          </a:p>
          <a:p>
            <a:r>
              <a:rPr lang="en-US" dirty="0"/>
              <a:t>Procurement institutions are associated with lower </a:t>
            </a:r>
            <a:r>
              <a:rPr lang="en-US" dirty="0">
                <a:solidFill>
                  <a:schemeClr val="accent2"/>
                </a:solidFill>
              </a:rPr>
              <a:t>variability</a:t>
            </a:r>
            <a:r>
              <a:rPr lang="en-US" dirty="0"/>
              <a:t> in manufacturer </a:t>
            </a:r>
            <a:r>
              <a:rPr lang="en-US" dirty="0">
                <a:solidFill>
                  <a:schemeClr val="accent2"/>
                </a:solidFill>
              </a:rPr>
              <a:t>orders</a:t>
            </a:r>
            <a:r>
              <a:rPr lang="en-US" dirty="0"/>
              <a:t> </a:t>
            </a:r>
          </a:p>
          <a:p>
            <a:r>
              <a:rPr lang="en-US" dirty="0"/>
              <a:t>Other market-level analyses: comparison of in-sample prices to </a:t>
            </a:r>
            <a:r>
              <a:rPr lang="en-US" dirty="0">
                <a:solidFill>
                  <a:schemeClr val="accent2"/>
                </a:solidFill>
              </a:rPr>
              <a:t>median prices </a:t>
            </a:r>
            <a:r>
              <a:rPr lang="en-US" dirty="0"/>
              <a:t>in intl. guidelines and supplier pool coverage </a:t>
            </a:r>
          </a:p>
          <a:p>
            <a:r>
              <a:rPr lang="en-US" dirty="0"/>
              <a:t>Examine a set of </a:t>
            </a:r>
            <a:r>
              <a:rPr lang="en-US" dirty="0">
                <a:solidFill>
                  <a:schemeClr val="accent2"/>
                </a:solidFill>
              </a:rPr>
              <a:t>management variables</a:t>
            </a:r>
            <a:r>
              <a:rPr lang="en-US" dirty="0"/>
              <a:t>: tiered pricing, advanced payment practices, drug subsamples, start-up effect of PPM, ...</a:t>
            </a:r>
          </a:p>
          <a:p>
            <a:r>
              <a:rPr lang="en-US" dirty="0"/>
              <a:t>Results are robust to other definitions of the “</a:t>
            </a:r>
            <a:r>
              <a:rPr lang="en-US" dirty="0">
                <a:solidFill>
                  <a:schemeClr val="accent2"/>
                </a:solidFill>
              </a:rPr>
              <a:t>other</a:t>
            </a:r>
            <a:r>
              <a:rPr lang="en-US" dirty="0"/>
              <a:t>” group</a:t>
            </a:r>
          </a:p>
          <a:p>
            <a:r>
              <a:rPr lang="en-US" dirty="0"/>
              <a:t>Other results: </a:t>
            </a:r>
            <a:r>
              <a:rPr lang="en-US" dirty="0">
                <a:solidFill>
                  <a:schemeClr val="accent2"/>
                </a:solidFill>
              </a:rPr>
              <a:t>heterogeneity</a:t>
            </a:r>
            <a:r>
              <a:rPr lang="en-US" dirty="0"/>
              <a:t> by drug categories; control grantee types; …</a:t>
            </a:r>
          </a:p>
        </p:txBody>
      </p:sp>
    </p:spTree>
    <p:extLst>
      <p:ext uri="{BB962C8B-B14F-4D97-AF65-F5344CB8AC3E}">
        <p14:creationId xmlns:p14="http://schemas.microsoft.com/office/powerpoint/2010/main" val="354577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17C3-4CC3-F830-6259-416EACAD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65125"/>
            <a:ext cx="11121560" cy="911225"/>
          </a:xfrm>
        </p:spPr>
        <p:txBody>
          <a:bodyPr/>
          <a:lstStyle/>
          <a:p>
            <a:r>
              <a:rPr lang="en-US" dirty="0"/>
              <a:t>Conclusion &amp;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21DBF-01E7-BAD1-636F-AC70B68CD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295400"/>
            <a:ext cx="11369675" cy="5486399"/>
          </a:xfrm>
        </p:spPr>
        <p:txBody>
          <a:bodyPr>
            <a:normAutofit/>
          </a:bodyPr>
          <a:lstStyle/>
          <a:p>
            <a:r>
              <a:rPr lang="en-US" dirty="0"/>
              <a:t>Pooled institutions lower drug prices, and potentially reduce delays at the cost of longer procurement lead times</a:t>
            </a:r>
          </a:p>
          <a:p>
            <a:endParaRPr lang="en-US" sz="800" dirty="0"/>
          </a:p>
          <a:p>
            <a:r>
              <a:rPr lang="en-US" dirty="0"/>
              <a:t>Pooled procurement institutions are overall effective in facilitating drug supply, esp. older generation drugs</a:t>
            </a:r>
          </a:p>
          <a:p>
            <a:endParaRPr lang="en-US" sz="800" dirty="0"/>
          </a:p>
          <a:p>
            <a:r>
              <a:rPr lang="en-US" dirty="0"/>
              <a:t>No one-size-fits-all institutions; countries may consider using a mix of institutions for various scenarios (regular vs emergency)</a:t>
            </a:r>
          </a:p>
          <a:p>
            <a:endParaRPr lang="en-US" sz="1500" dirty="0"/>
          </a:p>
          <a:p>
            <a:pPr marL="0" indent="-457200" algn="l">
              <a:spcBef>
                <a:spcPts val="500"/>
              </a:spcBef>
              <a:buNone/>
            </a:pPr>
            <a:r>
              <a:rPr lang="en-US" sz="1800" b="0" i="0" u="none" strike="noStrike" baseline="0" dirty="0">
                <a:solidFill>
                  <a:srgbClr val="808080"/>
                </a:solidFill>
                <a:latin typeface="CMSS8"/>
              </a:rPr>
              <a:t>Paper link: </a:t>
            </a:r>
          </a:p>
          <a:p>
            <a:pPr marL="0" indent="-2286000" algn="l">
              <a:spcBef>
                <a:spcPts val="500"/>
              </a:spcBef>
              <a:buNone/>
            </a:pPr>
            <a:r>
              <a:rPr lang="en-US" sz="1800" b="0" i="0" u="none" strike="noStrike" baseline="0" dirty="0">
                <a:solidFill>
                  <a:srgbClr val="808080"/>
                </a:solidFill>
                <a:latin typeface="CMSS8"/>
              </a:rPr>
              <a:t>Wang &amp; Zahur (2023). Procurement Institutions and Essential Drug Supply in Low and Middle-Income Countries. </a:t>
            </a:r>
            <a:r>
              <a:rPr lang="en-US" sz="1800" b="0" i="0" u="none" strike="noStrike" baseline="0" dirty="0">
                <a:solidFill>
                  <a:srgbClr val="808080"/>
                </a:solidFill>
                <a:latin typeface="CMSS8"/>
                <a:hlinkClick r:id="rId2"/>
              </a:rPr>
              <a:t>https://ssrn.com/abstract=3926761</a:t>
            </a:r>
            <a:endParaRPr lang="en-US" sz="1800" b="0" i="0" u="none" strike="noStrike" baseline="0" dirty="0">
              <a:solidFill>
                <a:srgbClr val="808080"/>
              </a:solidFill>
              <a:latin typeface="CMSS8"/>
            </a:endParaRPr>
          </a:p>
          <a:p>
            <a:pPr marL="0" indent="-457200" algn="l">
              <a:spcBef>
                <a:spcPts val="500"/>
              </a:spcBef>
              <a:buNone/>
            </a:pPr>
            <a:endParaRPr lang="en-US" sz="800" b="0" i="0" u="none" strike="noStrike" baseline="0" dirty="0">
              <a:solidFill>
                <a:srgbClr val="808080"/>
              </a:solidFill>
              <a:latin typeface="CMSS8"/>
            </a:endParaRPr>
          </a:p>
          <a:p>
            <a:pPr marL="0" indent="0" algn="l">
              <a:spcBef>
                <a:spcPts val="500"/>
              </a:spcBef>
              <a:buNone/>
            </a:pPr>
            <a:r>
              <a:rPr lang="en-US" sz="1800" b="0" i="0" u="none" strike="noStrike" baseline="0" dirty="0">
                <a:solidFill>
                  <a:srgbClr val="808080"/>
                </a:solidFill>
                <a:latin typeface="CMSS8"/>
              </a:rPr>
              <a:t>A related work: Wang, L.X. (2022). Global Drug Diffusion and Innovation with the Medicines Patent Pool. </a:t>
            </a:r>
          </a:p>
          <a:p>
            <a:pPr marL="0" indent="0" algn="l">
              <a:spcBef>
                <a:spcPts val="500"/>
              </a:spcBef>
              <a:buNone/>
            </a:pPr>
            <a:r>
              <a:rPr lang="en-US" sz="1800" dirty="0">
                <a:solidFill>
                  <a:srgbClr val="808080"/>
                </a:solidFill>
                <a:latin typeface="CMSS8"/>
              </a:rPr>
              <a:t>	</a:t>
            </a:r>
            <a:r>
              <a:rPr lang="en-US" sz="1800" b="0" i="0" u="none" strike="noStrike" baseline="0" dirty="0">
                <a:solidFill>
                  <a:srgbClr val="808080"/>
                </a:solidFill>
                <a:latin typeface="CMSS8"/>
              </a:rPr>
              <a:t>Journal of Health Economics, 85. https://doi.org/10.1016/j.jhealeco.2022.102671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17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EA755F-A6C2-0049-90B5-41F780A0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Procurement Institutions and Essential Drug Supply in Low and Middle-Income Countries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0DEC-90C0-BCFE-BFBD-15168FB38A44}"/>
              </a:ext>
            </a:extLst>
          </p:cNvPr>
          <p:cNvSpPr txBox="1">
            <a:spLocks/>
          </p:cNvSpPr>
          <p:nvPr/>
        </p:nvSpPr>
        <p:spPr>
          <a:xfrm>
            <a:off x="479425" y="2495549"/>
            <a:ext cx="11369675" cy="37147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Thank you!</a:t>
            </a:r>
          </a:p>
          <a:p>
            <a:endParaRPr lang="en-US" dirty="0"/>
          </a:p>
          <a:p>
            <a:r>
              <a:rPr lang="en-US" dirty="0"/>
              <a:t>Contact: Lucy Xiaolu Wang (UMass Amherst; Max Planck Institute for Innovation and Competition; Canadian Centre for Health Economics; </a:t>
            </a:r>
            <a:r>
              <a:rPr lang="en-US" dirty="0">
                <a:hlinkClick r:id="rId2"/>
              </a:rPr>
              <a:t>xiaoluwang@umass.edu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Coauthor: </a:t>
            </a:r>
            <a:r>
              <a:rPr lang="en-US" dirty="0" err="1"/>
              <a:t>Nahim</a:t>
            </a:r>
            <a:r>
              <a:rPr lang="en-US" dirty="0"/>
              <a:t> Bin Zahur (Queen’s University; </a:t>
            </a:r>
            <a:r>
              <a:rPr lang="en-US" dirty="0">
                <a:hlinkClick r:id="rId3"/>
              </a:rPr>
              <a:t>nahim.zahur@queensu.ca</a:t>
            </a:r>
            <a:r>
              <a:rPr lang="en-US" dirty="0"/>
              <a:t>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2DF9E-DE71-0E34-D251-16D7DF33418F}"/>
              </a:ext>
            </a:extLst>
          </p:cNvPr>
          <p:cNvSpPr txBox="1"/>
          <p:nvPr/>
        </p:nvSpPr>
        <p:spPr>
          <a:xfrm>
            <a:off x="165100" y="6169709"/>
            <a:ext cx="7283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-2286000" algn="l">
              <a:spcBef>
                <a:spcPts val="500"/>
              </a:spcBef>
              <a:buNone/>
            </a:pPr>
            <a:r>
              <a:rPr lang="en-US" sz="1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CMSS8"/>
              </a:rPr>
              <a:t>Wang &amp; Zahur (2023). Procurement Institutions and Essential Drug Supply in Low and Middle-Income Countries. </a:t>
            </a:r>
            <a:r>
              <a:rPr lang="en-US" sz="1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CMSS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https://ssrn.com/abstract=3926761</a:t>
            </a:r>
            <a:endParaRPr lang="en-US" sz="1800" b="0" i="0" u="none" strike="noStrike" baseline="0" dirty="0">
              <a:solidFill>
                <a:schemeClr val="bg1">
                  <a:lumMod val="50000"/>
                </a:schemeClr>
              </a:solidFill>
              <a:latin typeface="CMSS8"/>
            </a:endParaRPr>
          </a:p>
        </p:txBody>
      </p:sp>
    </p:spTree>
    <p:extLst>
      <p:ext uri="{BB962C8B-B14F-4D97-AF65-F5344CB8AC3E}">
        <p14:creationId xmlns:p14="http://schemas.microsoft.com/office/powerpoint/2010/main" val="3436807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FB4B58BB-89F6-0F42-8FE6-7D148A9C5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Institutional Failures in Access to Medicines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CD680FF-B8EF-5D4B-813B-4EA8B510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326382"/>
            <a:ext cx="11035986" cy="4893444"/>
          </a:xfrm>
        </p:spPr>
        <p:txBody>
          <a:bodyPr/>
          <a:lstStyle/>
          <a:p>
            <a:r>
              <a:rPr lang="en-US" dirty="0"/>
              <a:t>Slow diffusion of drugs to low and middle-income countries (LMIC)</a:t>
            </a:r>
          </a:p>
          <a:p>
            <a:r>
              <a:rPr lang="en-US" dirty="0"/>
              <a:t>Multiple barriers to drug diffusion</a:t>
            </a:r>
          </a:p>
          <a:p>
            <a:pPr lvl="1"/>
            <a:r>
              <a:rPr lang="en-US" dirty="0"/>
              <a:t>Weak commercial incentives to invest and sell in LMIC</a:t>
            </a:r>
          </a:p>
          <a:p>
            <a:pPr lvl="1"/>
            <a:r>
              <a:rPr lang="en-US" dirty="0"/>
              <a:t>Supply chain bottlenecks &amp; lack production capacity limits</a:t>
            </a:r>
          </a:p>
          <a:p>
            <a:pPr lvl="1"/>
            <a:r>
              <a:rPr lang="en-US" dirty="0"/>
              <a:t>Intellectual property (IP): patents, exclusivity, trade secrets</a:t>
            </a:r>
          </a:p>
          <a:p>
            <a:pPr lvl="1"/>
            <a:endParaRPr lang="en-US" dirty="0"/>
          </a:p>
          <a:p>
            <a:r>
              <a:rPr lang="en-US" dirty="0"/>
              <a:t>Procurement institutions play a big role in LMIC drug supply</a:t>
            </a:r>
          </a:p>
          <a:p>
            <a:pPr lvl="1"/>
            <a:r>
              <a:rPr lang="en-US" dirty="0"/>
              <a:t>But we know do not know enough about the efficiency and tradeoffs </a:t>
            </a:r>
          </a:p>
          <a:p>
            <a:pPr lvl="1"/>
            <a:endParaRPr lang="en-US" dirty="0"/>
          </a:p>
          <a:p>
            <a:r>
              <a:rPr lang="en-US" dirty="0"/>
              <a:t>A need for novel procurement and delivery institutions</a:t>
            </a:r>
          </a:p>
          <a:p>
            <a:pPr lvl="1"/>
            <a:r>
              <a:rPr lang="en-US" dirty="0"/>
              <a:t>E.g., COVAX vs bilateral vaccine deals for LMIC</a:t>
            </a:r>
          </a:p>
        </p:txBody>
      </p:sp>
      <p:pic>
        <p:nvPicPr>
          <p:cNvPr id="1026" name="Picture 2" descr="COVAX">
            <a:extLst>
              <a:ext uri="{FF2B5EF4-FFF2-40B4-BE49-F238E27FC236}">
                <a16:creationId xmlns:a16="http://schemas.microsoft.com/office/drawing/2014/main" id="{110BFE8D-D15F-F77D-9A44-3DA41B7F6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742" y="4895971"/>
            <a:ext cx="1890711" cy="77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779B21-5ED7-5498-7A4D-C8F49512A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530" y="5674905"/>
            <a:ext cx="557212" cy="1089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8073F3-5B8F-9364-0C70-95FED1AD4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651" y="5884077"/>
            <a:ext cx="697026" cy="83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4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9E76D-A6E5-E545-A2E9-00F856D4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65125"/>
            <a:ext cx="11121560" cy="948287"/>
          </a:xfrm>
        </p:spPr>
        <p:txBody>
          <a:bodyPr/>
          <a:lstStyle/>
          <a:p>
            <a:r>
              <a:rPr lang="en-US" dirty="0"/>
              <a:t>Decentralized vs pooled procurement institution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1675C9-AFE8-E242-9535-6C7579443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4514"/>
            <a:ext cx="5181600" cy="4351338"/>
          </a:xfrm>
        </p:spPr>
        <p:txBody>
          <a:bodyPr/>
          <a:lstStyle/>
          <a:p>
            <a:r>
              <a:rPr lang="en-US" dirty="0"/>
              <a:t>Decentralized procurement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839F077-9D5B-394C-BE59-F2BBA8843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1700" y="1594514"/>
            <a:ext cx="5181600" cy="4351338"/>
          </a:xfrm>
        </p:spPr>
        <p:txBody>
          <a:bodyPr/>
          <a:lstStyle/>
          <a:p>
            <a:r>
              <a:rPr lang="en-US" dirty="0"/>
              <a:t>Pooled procurement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C315F3-D4CD-161C-236E-2BB73612E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3" y="2110956"/>
            <a:ext cx="3866314" cy="4115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20A27D-B495-01D6-D574-D532A5D8F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838" y="2173031"/>
            <a:ext cx="4350954" cy="3983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E015F5-1916-4E4C-F7C4-48C7AA45EA6C}"/>
              </a:ext>
            </a:extLst>
          </p:cNvPr>
          <p:cNvSpPr txBox="1"/>
          <p:nvPr/>
        </p:nvSpPr>
        <p:spPr>
          <a:xfrm>
            <a:off x="9942865" y="3814262"/>
            <a:ext cx="2028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ranklin Gothic Medium Cond" panose="020B0606030402020204" pitchFamily="34" charset="0"/>
              </a:rPr>
              <a:t>We focus on intl. pooled procurement institutions:</a:t>
            </a:r>
          </a:p>
          <a:p>
            <a:r>
              <a:rPr lang="en-US" dirty="0">
                <a:latin typeface="Franklin Gothic Medium Cond" panose="020B0606030402020204" pitchFamily="34" charset="0"/>
              </a:rPr>
              <a:t>pooled procurement mechanism (PPM), United Nations (UN)</a:t>
            </a:r>
          </a:p>
        </p:txBody>
      </p:sp>
    </p:spTree>
    <p:extLst>
      <p:ext uri="{BB962C8B-B14F-4D97-AF65-F5344CB8AC3E}">
        <p14:creationId xmlns:p14="http://schemas.microsoft.com/office/powerpoint/2010/main" val="396107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FB4B58BB-89F6-0F42-8FE6-7D148A9C5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How do procurement institutions affect price and non-price outcomes in LMIC drug supply?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CD680FF-B8EF-5D4B-813B-4EA8B510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2110154"/>
            <a:ext cx="11035986" cy="4109672"/>
          </a:xfrm>
        </p:spPr>
        <p:txBody>
          <a:bodyPr/>
          <a:lstStyle/>
          <a:p>
            <a:r>
              <a:rPr lang="en-US" dirty="0"/>
              <a:t>Analyze effects on multiple key outcomes: price, delays, procurement lead time, and drug choices</a:t>
            </a:r>
          </a:p>
          <a:p>
            <a:r>
              <a:rPr lang="en-US" dirty="0"/>
              <a:t>Examine heterogeneity of procurement institutions regarding the age of drugs, market concentration, buyer size, and patent status</a:t>
            </a:r>
          </a:p>
          <a:p>
            <a:r>
              <a:rPr lang="en-US" dirty="0"/>
              <a:t>Understanding the relative merits of procurement and IP licensing institution (i.e., Medicines Patent Pool) across drug types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Literature: 1) centralized procurement; 2) global drug diffusion. Contribution: various institutions, non-price outcomes; institutions tackle IP &amp; non-IP barriers</a:t>
            </a:r>
          </a:p>
        </p:txBody>
      </p:sp>
    </p:spTree>
    <p:extLst>
      <p:ext uri="{BB962C8B-B14F-4D97-AF65-F5344CB8AC3E}">
        <p14:creationId xmlns:p14="http://schemas.microsoft.com/office/powerpoint/2010/main" val="1628182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CC002-A252-44F1-A8C6-AF61AA879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what are the procurement institutions?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7B05B-48E1-EB88-815E-08917D328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571625"/>
            <a:ext cx="10694342" cy="4648201"/>
          </a:xfrm>
        </p:spPr>
        <p:txBody>
          <a:bodyPr>
            <a:normAutofit/>
          </a:bodyPr>
          <a:lstStyle/>
          <a:p>
            <a:r>
              <a:rPr lang="en-US" dirty="0"/>
              <a:t>Direct from Manufacturers: decentralized</a:t>
            </a:r>
          </a:p>
          <a:p>
            <a:endParaRPr lang="en-US" sz="500" dirty="0"/>
          </a:p>
          <a:p>
            <a:r>
              <a:rPr lang="en-US" dirty="0"/>
              <a:t>Central Medical Stores (</a:t>
            </a:r>
            <a:r>
              <a:rPr lang="en-US" dirty="0">
                <a:solidFill>
                  <a:srgbClr val="C00000"/>
                </a:solidFill>
              </a:rPr>
              <a:t>CMS</a:t>
            </a:r>
            <a:r>
              <a:rPr lang="en-US" dirty="0"/>
              <a:t>):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pooling orders within-country: e.g., South Africa, Senegal, Cameroon, Tunisia, Namibia, Mauritania, … </a:t>
            </a:r>
          </a:p>
          <a:p>
            <a:endParaRPr 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Global Fund’s Pooled Procurement Mechanism (</a:t>
            </a:r>
            <a:r>
              <a:rPr lang="en-US" dirty="0">
                <a:solidFill>
                  <a:srgbClr val="0070C0"/>
                </a:solidFill>
              </a:rPr>
              <a:t>PPM</a:t>
            </a:r>
            <a:r>
              <a:rPr lang="en-US" dirty="0"/>
              <a:t>):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pooling orders across countries (takes pooling to the limit; with integrated payment system)</a:t>
            </a:r>
          </a:p>
          <a:p>
            <a:endParaRPr 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United Nations (</a:t>
            </a:r>
            <a:r>
              <a:rPr lang="en-US" dirty="0">
                <a:solidFill>
                  <a:srgbClr val="0070C0"/>
                </a:solidFill>
              </a:rPr>
              <a:t>UN</a:t>
            </a:r>
            <a:r>
              <a:rPr lang="en-US" dirty="0"/>
              <a:t>):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pooling orders across countries (inter-governmental) </a:t>
            </a:r>
          </a:p>
          <a:p>
            <a:endParaRPr lang="en-US" sz="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Others: non-profit procurement/development organizations, private wholesalers, international health NGOs</a:t>
            </a:r>
          </a:p>
          <a:p>
            <a:endParaRPr lang="en-US" sz="1000" dirty="0"/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806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10A44-0DAD-7679-F7AB-8CAFE7F95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65126"/>
            <a:ext cx="11121560" cy="844550"/>
          </a:xfrm>
        </p:spPr>
        <p:txBody>
          <a:bodyPr/>
          <a:lstStyle/>
          <a:p>
            <a:r>
              <a:rPr lang="en-US" dirty="0"/>
              <a:t>Data: drugs supplied, suppliers, categories, &amp;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F06C1-B0E2-10AA-C543-85E079C63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400175"/>
            <a:ext cx="11121560" cy="5280025"/>
          </a:xfrm>
        </p:spPr>
        <p:txBody>
          <a:bodyPr>
            <a:normAutofit/>
          </a:bodyPr>
          <a:lstStyle/>
          <a:p>
            <a:r>
              <a:rPr lang="en-US" dirty="0"/>
              <a:t>LMIC drug procurement from Global Fund, 2007-2017</a:t>
            </a:r>
          </a:p>
          <a:p>
            <a:pPr lvl="1"/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Price, quantity, scheduled and actual delivery dates, order date</a:t>
            </a:r>
          </a:p>
          <a:p>
            <a:pPr lvl="1"/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Procurement agencies, manufacturer, destination countries</a:t>
            </a:r>
          </a:p>
          <a:p>
            <a:pPr lvl="1"/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All purchases are Global Fund-funded: comparable in funding source</a:t>
            </a:r>
          </a:p>
          <a:p>
            <a:r>
              <a:rPr lang="en-US" dirty="0"/>
              <a:t>Drug-level: disease categories, approval year, and drug classes</a:t>
            </a:r>
          </a:p>
          <a:p>
            <a:pPr lvl="1"/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WHO, US FDA, and extensive medical literature search</a:t>
            </a:r>
          </a:p>
          <a:p>
            <a:r>
              <a:rPr lang="en-US" dirty="0"/>
              <a:t>Drug-country-year: patent status &amp; IP licensing institution</a:t>
            </a:r>
          </a:p>
          <a:p>
            <a:pPr lvl="1"/>
            <a:r>
              <a:rPr lang="en-US" sz="2600" dirty="0" err="1">
                <a:solidFill>
                  <a:schemeClr val="bg1">
                    <a:lumMod val="65000"/>
                  </a:schemeClr>
                </a:solidFill>
              </a:rPr>
              <a:t>MedsPaL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, Pat-Informed, </a:t>
            </a:r>
            <a:r>
              <a:rPr lang="en-US" sz="2600" dirty="0" err="1">
                <a:solidFill>
                  <a:schemeClr val="bg1">
                    <a:lumMod val="65000"/>
                  </a:schemeClr>
                </a:solidFill>
              </a:rPr>
              <a:t>DrugPatentWatch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; Medicines Patent Pool</a:t>
            </a:r>
          </a:p>
          <a:p>
            <a:r>
              <a:rPr lang="en-US" dirty="0"/>
              <a:t>Country-year level characteristics: demographics, income, disease portfolios, within-country institutional features, etc.</a:t>
            </a:r>
          </a:p>
          <a:p>
            <a:pPr lvl="1"/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World Bank, UN, Institute for Health Metrics &amp; Evaluations</a:t>
            </a:r>
          </a:p>
        </p:txBody>
      </p:sp>
    </p:spTree>
    <p:extLst>
      <p:ext uri="{BB962C8B-B14F-4D97-AF65-F5344CB8AC3E}">
        <p14:creationId xmlns:p14="http://schemas.microsoft.com/office/powerpoint/2010/main" val="2628917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598E8-795B-B4AB-C781-54AD9BF1A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65125"/>
            <a:ext cx="11121560" cy="796925"/>
          </a:xfrm>
        </p:spPr>
        <p:txBody>
          <a:bodyPr/>
          <a:lstStyle/>
          <a:p>
            <a:r>
              <a:rPr lang="en-US" dirty="0"/>
              <a:t>Descriptives: coverage on drug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B5135-846C-D712-1101-4CEB164F6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725" y="1162050"/>
            <a:ext cx="13691955" cy="5057776"/>
          </a:xfrm>
        </p:spPr>
        <p:txBody>
          <a:bodyPr/>
          <a:lstStyle/>
          <a:p>
            <a:r>
              <a:rPr lang="en-US" dirty="0"/>
              <a:t>83 drugs (APIs) &amp; 191 drug products (API-strengths) supplied to 106 LMIC 2007-2017</a:t>
            </a:r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9E0B39E6-8EF4-7FC0-CA49-531301E85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" y="1685983"/>
            <a:ext cx="11842474" cy="51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10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ADAD-094E-A8FF-128C-2068AB350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88925"/>
            <a:ext cx="11121560" cy="917575"/>
          </a:xfrm>
        </p:spPr>
        <p:txBody>
          <a:bodyPr/>
          <a:lstStyle/>
          <a:p>
            <a:r>
              <a:rPr lang="en-US" dirty="0"/>
              <a:t>Trends in procurement institution representation (%)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0F64ADF-35C6-CA7E-9F88-A0B0A9FB1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275" y="850901"/>
            <a:ext cx="8505307" cy="6185678"/>
          </a:xfrm>
        </p:spPr>
      </p:pic>
    </p:spTree>
    <p:extLst>
      <p:ext uri="{BB962C8B-B14F-4D97-AF65-F5344CB8AC3E}">
        <p14:creationId xmlns:p14="http://schemas.microsoft.com/office/powerpoint/2010/main" val="3187810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E206C-2F7C-F429-9C7A-62498FA8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54112"/>
            <a:ext cx="11121560" cy="809626"/>
          </a:xfrm>
        </p:spPr>
        <p:txBody>
          <a:bodyPr/>
          <a:lstStyle/>
          <a:p>
            <a:r>
              <a:rPr lang="en-US" dirty="0"/>
              <a:t>Empirical framework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3CC46-D269-0731-01A1-ED7A9E4B95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6" y="905123"/>
                <a:ext cx="11341100" cy="5505689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We estimate the relationship between procurement institutions utilized and various outcomes (j=drug prod., c=country, t=year)</a:t>
                </a:r>
              </a:p>
              <a:p>
                <a:endParaRPr lang="en-US" sz="2200" dirty="0"/>
              </a:p>
              <a:p>
                <a:endParaRPr lang="en-US" sz="2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𝑗𝑐𝑡</m:t>
                        </m:r>
                      </m:sub>
                    </m:sSub>
                  </m:oMath>
                </a14:m>
                <a:r>
                  <a:rPr lang="en-US" sz="2400" dirty="0"/>
                  <a:t>: </a:t>
                </a:r>
                <a:r>
                  <a:rPr lang="en-US" dirty="0"/>
                  <a:t>outcome variables (price, delay, procurement lead time)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𝑗𝑐𝑡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400" dirty="0"/>
                  <a:t>: </a:t>
                </a:r>
                <a:r>
                  <a:rPr lang="en-US" dirty="0"/>
                  <a:t>share of transactions using procurement institution 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𝑗𝑐𝑡</m:t>
                        </m:r>
                      </m:sub>
                    </m:sSub>
                  </m:oMath>
                </a14:m>
                <a:r>
                  <a:rPr lang="en-US" sz="2400" dirty="0"/>
                  <a:t>: </a:t>
                </a:r>
                <a:r>
                  <a:rPr lang="en-US" dirty="0"/>
                  <a:t>income, disease prevalence &amp; incidence (HIV, TB, malaria), demographics, governance, patent, IP licensing status (MPP)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𝑐𝑗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: </a:t>
                </a:r>
                <a:r>
                  <a:rPr lang="en-US" dirty="0"/>
                  <a:t>drug-country &amp; year fixed effects </a:t>
                </a:r>
              </a:p>
              <a:p>
                <a:r>
                  <a:rPr lang="en-US" dirty="0"/>
                  <a:t>two-way clustering of </a:t>
                </a:r>
                <a:r>
                  <a:rPr lang="en-US" dirty="0" err="1"/>
                  <a:t>s.e.</a:t>
                </a:r>
                <a:r>
                  <a:rPr lang="en-US" dirty="0"/>
                  <a:t> by country and by drug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(Cameron &amp; Miller, 2015)</a:t>
                </a: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We also conduct the analysis at the transaction level (+buyer FE)</a:t>
                </a: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Additional analyses: (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i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 IV strategy, (ii) the AET-O method, ...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3CC46-D269-0731-01A1-ED7A9E4B9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6" y="905123"/>
                <a:ext cx="11341100" cy="5505689"/>
              </a:xfrm>
              <a:blipFill>
                <a:blip r:embed="rId2"/>
                <a:stretch>
                  <a:fillRect l="-968" t="-1770" b="-6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E1645E6-5A63-640F-64A1-0E33116C9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51" y="1828435"/>
            <a:ext cx="71628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10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EEF"/>
      </a:accent1>
      <a:accent2>
        <a:srgbClr val="009AA5"/>
      </a:accent2>
      <a:accent3>
        <a:srgbClr val="A5A5A5"/>
      </a:accent3>
      <a:accent4>
        <a:srgbClr val="004990"/>
      </a:accent4>
      <a:accent5>
        <a:srgbClr val="006168"/>
      </a:accent5>
      <a:accent6>
        <a:srgbClr val="96D6F4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8607</TotalTime>
  <Words>1426</Words>
  <Application>Microsoft Office PowerPoint</Application>
  <PresentationFormat>Widescreen</PresentationFormat>
  <Paragraphs>137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CMSS8</vt:lpstr>
      <vt:lpstr>Arial</vt:lpstr>
      <vt:lpstr>Calibri</vt:lpstr>
      <vt:lpstr>Cambria Math</vt:lpstr>
      <vt:lpstr>Franklin Gothic Medium Cond</vt:lpstr>
      <vt:lpstr>Office Theme</vt:lpstr>
      <vt:lpstr>Procurement Institutions and Essential drug Supply in Low and Middle-Income Countries</vt:lpstr>
      <vt:lpstr>Institutional Failures in Access to Medicines</vt:lpstr>
      <vt:lpstr>Decentralized vs pooled procurement institution</vt:lpstr>
      <vt:lpstr>Question: How do procurement institutions affect price and non-price outcomes in LMIC drug supply?</vt:lpstr>
      <vt:lpstr>Background: what are the procurement institutions?</vt:lpstr>
      <vt:lpstr>Data: drugs supplied, suppliers, categories, &amp; others</vt:lpstr>
      <vt:lpstr>Descriptives: coverage on drug categories</vt:lpstr>
      <vt:lpstr>Trends in procurement institution representation (%)</vt:lpstr>
      <vt:lpstr>Empirical framework</vt:lpstr>
      <vt:lpstr>Results: procurement institution and prices</vt:lpstr>
      <vt:lpstr>Procurement institution and non-price outcomes</vt:lpstr>
      <vt:lpstr>Discussion of trade-offs and potential mechanisms</vt:lpstr>
      <vt:lpstr>Other empirical strategies to strengthen the causality</vt:lpstr>
      <vt:lpstr>Other institutional factors &amp; management practices</vt:lpstr>
      <vt:lpstr>Conclusion &amp; Discussion</vt:lpstr>
      <vt:lpstr>Procurement Institutions and Essential Drug Supply in Low and Middle-Income Countries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Innovation for Financial Protection</dc:title>
  <dc:creator>Luke Shors</dc:creator>
  <cp:lastModifiedBy>Lucy Xiaolu Wang</cp:lastModifiedBy>
  <cp:revision>211</cp:revision>
  <dcterms:created xsi:type="dcterms:W3CDTF">2019-04-04T12:43:08Z</dcterms:created>
  <dcterms:modified xsi:type="dcterms:W3CDTF">2024-04-16T01:53:07Z</dcterms:modified>
</cp:coreProperties>
</file>